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4"/>
  </p:notesMasterIdLst>
  <p:sldIdLst>
    <p:sldId id="256" r:id="rId2"/>
    <p:sldId id="258" r:id="rId3"/>
    <p:sldId id="259" r:id="rId4"/>
    <p:sldId id="257" r:id="rId5"/>
    <p:sldId id="260" r:id="rId6"/>
    <p:sldId id="261" r:id="rId7"/>
    <p:sldId id="2240" r:id="rId8"/>
    <p:sldId id="262" r:id="rId9"/>
    <p:sldId id="1906" r:id="rId10"/>
    <p:sldId id="1861" r:id="rId11"/>
    <p:sldId id="1907" r:id="rId12"/>
    <p:sldId id="263" r:id="rId13"/>
    <p:sldId id="265" r:id="rId14"/>
    <p:sldId id="266" r:id="rId15"/>
    <p:sldId id="267" r:id="rId16"/>
    <p:sldId id="268" r:id="rId17"/>
    <p:sldId id="2147481207" r:id="rId18"/>
    <p:sldId id="2147481213" r:id="rId19"/>
    <p:sldId id="2147481208" r:id="rId20"/>
    <p:sldId id="2147481209" r:id="rId21"/>
    <p:sldId id="2147470355" r:id="rId22"/>
    <p:sldId id="2147481210" r:id="rId23"/>
    <p:sldId id="2123258701" r:id="rId24"/>
    <p:sldId id="2147470356" r:id="rId25"/>
    <p:sldId id="2147478754" r:id="rId26"/>
    <p:sldId id="2147481214" r:id="rId27"/>
    <p:sldId id="2147481215" r:id="rId28"/>
    <p:sldId id="2147481216" r:id="rId29"/>
    <p:sldId id="2147481217" r:id="rId30"/>
    <p:sldId id="2147481218" r:id="rId31"/>
    <p:sldId id="2147481219" r:id="rId32"/>
    <p:sldId id="269" r:id="rId33"/>
    <p:sldId id="270" r:id="rId34"/>
    <p:sldId id="271" r:id="rId35"/>
    <p:sldId id="272" r:id="rId36"/>
    <p:sldId id="264" r:id="rId37"/>
    <p:sldId id="274" r:id="rId38"/>
    <p:sldId id="2147481205" r:id="rId39"/>
    <p:sldId id="2147481206" r:id="rId40"/>
    <p:sldId id="275" r:id="rId41"/>
    <p:sldId id="276" r:id="rId42"/>
    <p:sldId id="277" r:id="rId43"/>
    <p:sldId id="2147481212" r:id="rId44"/>
    <p:sldId id="2242" r:id="rId45"/>
    <p:sldId id="282" r:id="rId46"/>
    <p:sldId id="283" r:id="rId47"/>
    <p:sldId id="284" r:id="rId48"/>
    <p:sldId id="285" r:id="rId49"/>
    <p:sldId id="286" r:id="rId50"/>
    <p:sldId id="287" r:id="rId51"/>
    <p:sldId id="288" r:id="rId52"/>
    <p:sldId id="28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3" autoAdjust="0"/>
    <p:restoredTop sz="52361" autoAdjust="0"/>
  </p:normalViewPr>
  <p:slideViewPr>
    <p:cSldViewPr snapToGrid="0" snapToObjects="1">
      <p:cViewPr varScale="1">
        <p:scale>
          <a:sx n="83" d="100"/>
          <a:sy n="83" d="100"/>
        </p:scale>
        <p:origin x="2898" y="84"/>
      </p:cViewPr>
      <p:guideLst>
        <p:guide orient="horz" pos="2160"/>
        <p:guide pos="3840"/>
      </p:guideLst>
    </p:cSldViewPr>
  </p:slideViewPr>
  <p:outlineViewPr>
    <p:cViewPr>
      <p:scale>
        <a:sx n="33" d="100"/>
        <a:sy n="33" d="100"/>
      </p:scale>
      <p:origin x="0" y="-424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13</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17</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Bank of America’s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18</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Bank of America’s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Speaker image and session overview flowchart.</a:t>
            </a:r>
          </a:p>
          <a:p>
            <a:pPr marL="0" lvl="0" indent="0">
              <a:buNone/>
            </a:pPr>
            <a:endParaRPr dirty="0"/>
          </a:p>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Bank of America’s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21</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This slide covers key use cases relevant to Bank of America,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Bank of America’s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22</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23</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4" name="Footer Placeholder 3"/>
          <p:cNvSpPr>
            <a:spLocks noGrp="1"/>
          </p:cNvSpPr>
          <p:nvPr>
            <p:ph type="ftr" sz="quarter" idx="10"/>
          </p:nvPr>
        </p:nvSpPr>
        <p:spPr/>
        <p:txBody>
          <a:bodyPr/>
          <a:lstStyle/>
          <a:p>
            <a:pPr marL="604133" defTabSz="966577">
              <a:defRPr/>
            </a:pPr>
            <a:r>
              <a:rPr lang="en-US">
                <a:solidFill>
                  <a:prstClr val="black"/>
                </a:solidFill>
                <a:latin typeface="Calibri"/>
              </a:rPr>
              <a:t>May 2018 Roadshow Virtualiation</a:t>
            </a:r>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24</a:t>
            </a:fld>
            <a:endParaRPr lang="en-US">
              <a:solidFill>
                <a:prstClr val="black"/>
              </a:solidFill>
              <a:latin typeface="Segoe UI" pitchFamily="34" charset="0"/>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3901440" y="1136898"/>
            <a:ext cx="3511296" cy="305391"/>
          </a:xfrm>
          <a:prstGeom prst="rect">
            <a:avLst/>
          </a:prstGeom>
          <a:noFill/>
        </p:spPr>
        <p:txBody>
          <a:bodyPr wrap="square" lIns="0" tIns="0" rIns="0" bIns="0" rtlCol="0" anchor="t">
            <a:spAutoFit/>
          </a:bodyPr>
          <a:lstStyle/>
          <a:p>
            <a:pPr defTabSz="966577">
              <a:lnSpc>
                <a:spcPct val="90000"/>
              </a:lnSpc>
              <a:defRPr/>
            </a:pPr>
            <a:r>
              <a:rPr lang="en-US" sz="2200" spc="-112">
                <a:solidFill>
                  <a:prstClr val="white"/>
                </a:solidFill>
                <a:latin typeface="Calibri"/>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5240934" y="3620470"/>
            <a:ext cx="2436003" cy="5954977"/>
          </a:xfrm>
          <a:prstGeom prst="rect">
            <a:avLst/>
          </a:prstGeom>
          <a:solidFill>
            <a:schemeClr val="bg1">
              <a:lumMod val="95000"/>
            </a:schemeClr>
          </a:solidFill>
        </p:spPr>
        <p:txBody>
          <a:bodyPr wrap="square" lIns="102180" tIns="51091" rIns="102180" bIns="51091" rtlCol="0">
            <a:noAutofit/>
          </a:bodyPr>
          <a:lstStyle/>
          <a:p>
            <a:pPr defTabSz="966577">
              <a:spcAft>
                <a:spcPts val="1341"/>
              </a:spcAft>
              <a:defRPr/>
            </a:pPr>
            <a:r>
              <a:rPr lang="en-US" spc="-56">
                <a:solidFill>
                  <a:srgbClr val="000000"/>
                </a:solidFill>
                <a:latin typeface="Calibri"/>
              </a:rPr>
              <a:t>Key points to land</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p>
          <a:p>
            <a:pPr marL="383178" indent="-383178" defTabSz="966577">
              <a:spcAft>
                <a:spcPts val="1341"/>
              </a:spcAft>
              <a:buFont typeface="Arial" panose="020B0604020202020204" pitchFamily="34" charset="0"/>
              <a:buChar char="•"/>
              <a:defRPr/>
            </a:pPr>
            <a:r>
              <a:rPr lang="en-US" sz="1400">
                <a:solidFill>
                  <a:srgbClr val="000000"/>
                </a:solidFill>
                <a:latin typeface="Calibri"/>
              </a:rPr>
              <a:t>Text</a:t>
            </a:r>
            <a:endParaRPr lang="en-US" sz="1900">
              <a:solidFill>
                <a:srgbClr val="000000"/>
              </a:solidFill>
              <a:latin typeface="Calibri"/>
            </a:endParaRPr>
          </a:p>
        </p:txBody>
      </p:sp>
    </p:spTree>
    <p:extLst>
      <p:ext uri="{BB962C8B-B14F-4D97-AF65-F5344CB8AC3E}">
        <p14:creationId xmlns:p14="http://schemas.microsoft.com/office/powerpoint/2010/main" val="320902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a:buFont typeface="+mj-lt"/>
              <a:buAutoNum type="arabicPeriod"/>
            </a:pPr>
            <a:r>
              <a:rPr lang="en-US" dirty="0"/>
              <a:t>Open a web browser and navigate to </a:t>
            </a:r>
            <a:r>
              <a:rPr lang="en-US" dirty="0">
                <a:hlinkClick r:id="rId3"/>
              </a:rPr>
              <a:t>https://portal.azure.com</a:t>
            </a:r>
            <a:r>
              <a:rPr lang="en-US" dirty="0"/>
              <a:t>.</a:t>
            </a:r>
          </a:p>
          <a:p>
            <a:pPr>
              <a:buFont typeface="+mj-lt"/>
              <a:buAutoNum type="arabicPeriod"/>
            </a:pPr>
            <a:r>
              <a:rPr lang="en-US" dirty="0"/>
              <a:t>Sign in with your Azure account credentials that have permissions to create resources and manage Azure Active Directory (AD).</a:t>
            </a:r>
          </a:p>
          <a:p>
            <a:r>
              <a:rPr lang="en-US" b="1" dirty="0"/>
              <a:t>Step 2: Create a Resource Group</a:t>
            </a:r>
          </a:p>
          <a:p>
            <a:pPr>
              <a:buFont typeface="+mj-lt"/>
              <a:buAutoNum type="arabicPeriod"/>
            </a:pPr>
            <a:r>
              <a:rPr lang="en-US" dirty="0"/>
              <a:t>In the Azure portal, go to </a:t>
            </a:r>
            <a:r>
              <a:rPr lang="en-US" b="1" dirty="0"/>
              <a:t>Resource Groups</a:t>
            </a:r>
            <a:r>
              <a:rPr lang="en-US" dirty="0"/>
              <a:t> and click on </a:t>
            </a:r>
            <a:r>
              <a:rPr lang="en-US" b="1" dirty="0"/>
              <a:t>Create</a:t>
            </a:r>
            <a:r>
              <a:rPr lang="en-US" dirty="0"/>
              <a:t>.</a:t>
            </a:r>
          </a:p>
          <a:p>
            <a:pPr>
              <a:buFont typeface="+mj-lt"/>
              <a:buAutoNum type="arabicPeriod"/>
            </a:pPr>
            <a:r>
              <a:rPr lang="en-US" dirty="0"/>
              <a:t>Configure the following settings:</a:t>
            </a:r>
          </a:p>
          <a:p>
            <a:pPr marL="742950" lvl="1" indent="-285750">
              <a:buFont typeface="+mj-lt"/>
              <a:buAutoNum type="arabicPeriod"/>
            </a:pPr>
            <a:r>
              <a:rPr lang="en-US" b="1" dirty="0"/>
              <a:t>Subscription</a:t>
            </a:r>
            <a:r>
              <a:rPr lang="en-US" dirty="0"/>
              <a:t>: Choose the appropriate subscription.</a:t>
            </a:r>
          </a:p>
          <a:p>
            <a:pPr marL="742950" lvl="1" indent="-285750">
              <a:buFont typeface="+mj-lt"/>
              <a:buAutoNum type="arabicPeriod"/>
            </a:pPr>
            <a:r>
              <a:rPr lang="en-US" b="1" dirty="0"/>
              <a:t>Resource Group</a:t>
            </a:r>
            <a:r>
              <a:rPr lang="en-US" dirty="0"/>
              <a:t>: Enter a unique name for your resource group (e.g., AVD-Demo-RG).</a:t>
            </a:r>
          </a:p>
          <a:p>
            <a:pPr marL="742950" lvl="1" indent="-285750">
              <a:buFont typeface="+mj-lt"/>
              <a:buAutoNum type="arabicPeriod"/>
            </a:pPr>
            <a:r>
              <a:rPr lang="en-US" b="1" dirty="0"/>
              <a:t>Region</a:t>
            </a:r>
            <a:r>
              <a:rPr lang="en-US" dirty="0"/>
              <a:t>: Choose a region that is closest to your users or organization data center (e.g., </a:t>
            </a:r>
            <a:r>
              <a:rPr lang="en-US" b="1" dirty="0"/>
              <a:t>East US</a:t>
            </a:r>
            <a:r>
              <a:rPr lang="en-US" dirty="0"/>
              <a:t>).</a:t>
            </a:r>
          </a:p>
          <a:p>
            <a:pPr>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3: Set Up Azure Active Directory (AD) and Virtual Network</a:t>
            </a:r>
          </a:p>
          <a:p>
            <a:pPr>
              <a:buFont typeface="+mj-lt"/>
              <a:buAutoNum type="arabicPeriod"/>
            </a:pPr>
            <a:r>
              <a:rPr lang="en-US" b="1" dirty="0"/>
              <a:t>Azure AD Tenant Connection</a:t>
            </a:r>
            <a:r>
              <a:rPr lang="en-US" dirty="0"/>
              <a:t>:</a:t>
            </a:r>
          </a:p>
          <a:p>
            <a:pPr marL="742950" lvl="1" indent="-285750">
              <a:buFont typeface="+mj-lt"/>
              <a:buAutoNum type="arabicPeriod"/>
            </a:pPr>
            <a:r>
              <a:rPr lang="en-US" dirty="0"/>
              <a:t>Ensure you have an </a:t>
            </a:r>
            <a:r>
              <a:rPr lang="en-US" b="1" dirty="0"/>
              <a:t>Azure AD Tenant</a:t>
            </a:r>
            <a:r>
              <a:rPr lang="en-US" dirty="0"/>
              <a:t> linked to your Azure subscription.</a:t>
            </a:r>
          </a:p>
          <a:p>
            <a:pPr marL="742950" lvl="1" indent="-285750">
              <a:buFont typeface="+mj-lt"/>
              <a:buAutoNum type="arabicPeriod"/>
            </a:pPr>
            <a:r>
              <a:rPr lang="en-US" dirty="0"/>
              <a:t>Confirm that your users are synced to Azure AD (via </a:t>
            </a:r>
            <a:r>
              <a:rPr lang="en-US" b="1" dirty="0"/>
              <a:t>AD Connect</a:t>
            </a:r>
            <a:r>
              <a:rPr lang="en-US" dirty="0"/>
              <a:t> or another synchronization tool).</a:t>
            </a:r>
          </a:p>
          <a:p>
            <a:pPr>
              <a:buFont typeface="+mj-lt"/>
              <a:buAutoNum type="arabicPeriod"/>
            </a:pPr>
            <a:r>
              <a:rPr lang="en-US" b="1" dirty="0"/>
              <a:t>Create Virtual Network</a:t>
            </a:r>
            <a:r>
              <a:rPr lang="en-US" dirty="0"/>
              <a:t>:</a:t>
            </a:r>
          </a:p>
          <a:p>
            <a:pPr marL="742950" lvl="1"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742950" lvl="1" indent="-285750">
              <a:buFont typeface="+mj-lt"/>
              <a:buAutoNum type="arabicPeriod"/>
            </a:pPr>
            <a:r>
              <a:rPr lang="en-US" dirty="0"/>
              <a:t>Configure the network settings:</a:t>
            </a:r>
          </a:p>
          <a:p>
            <a:pPr marL="1143000" lvl="2" indent="-228600">
              <a:buFont typeface="+mj-lt"/>
              <a:buAutoNum type="arabicPeriod"/>
            </a:pPr>
            <a:r>
              <a:rPr lang="en-US" b="1" dirty="0"/>
              <a:t>Name</a:t>
            </a:r>
            <a:r>
              <a:rPr lang="en-US" dirty="0"/>
              <a:t>: Enter a name (e.g., AVD-Demo-</a:t>
            </a:r>
            <a:r>
              <a:rPr lang="en-US" dirty="0" err="1"/>
              <a:t>VNet</a:t>
            </a:r>
            <a:r>
              <a:rPr lang="en-US" dirty="0"/>
              <a:t>).</a:t>
            </a:r>
          </a:p>
          <a:p>
            <a:pPr marL="1143000" lvl="2" indent="-228600">
              <a:buFont typeface="+mj-lt"/>
              <a:buAutoNum type="arabicPeriod"/>
            </a:pPr>
            <a:r>
              <a:rPr lang="en-US" b="1" dirty="0"/>
              <a:t>Address range</a:t>
            </a:r>
            <a:r>
              <a:rPr lang="en-US" dirty="0"/>
              <a:t>: Define an address range (e.g., 10.0.0.0/16).</a:t>
            </a:r>
          </a:p>
          <a:p>
            <a:pPr marL="1143000" lvl="2" indent="-228600">
              <a:buFont typeface="+mj-lt"/>
              <a:buAutoNum type="arabicPeriod"/>
            </a:pPr>
            <a:r>
              <a:rPr lang="en-US" b="1" dirty="0"/>
              <a:t>Subnet</a:t>
            </a:r>
            <a:r>
              <a:rPr lang="en-US" dirty="0"/>
              <a:t>: Add a subnet for AVD (e.g., 10.0.1.0/24).</a:t>
            </a:r>
          </a:p>
          <a:p>
            <a:pPr marL="1143000" lvl="2" indent="-228600">
              <a:buFont typeface="+mj-lt"/>
              <a:buAutoNum type="arabicPeriod"/>
            </a:pPr>
            <a:r>
              <a:rPr lang="en-US" b="1" dirty="0"/>
              <a:t>Region</a:t>
            </a:r>
            <a:r>
              <a:rPr lang="en-US" dirty="0"/>
              <a:t>: Match the region of your resource group.</a:t>
            </a:r>
          </a:p>
          <a:p>
            <a:pPr marL="742950" lvl="1"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a:buFont typeface="+mj-lt"/>
              <a:buAutoNum type="arabicPeriod"/>
            </a:pPr>
            <a:r>
              <a:rPr lang="en-US" dirty="0"/>
              <a:t>In the search bar, type </a:t>
            </a:r>
            <a:r>
              <a:rPr lang="en-US" b="1" dirty="0"/>
              <a:t>Azure Virtual Desktop</a:t>
            </a:r>
            <a:r>
              <a:rPr lang="en-US" dirty="0"/>
              <a:t> and select </a:t>
            </a:r>
            <a:r>
              <a:rPr lang="en-US" b="1" dirty="0"/>
              <a:t>Host pools</a:t>
            </a:r>
            <a:r>
              <a:rPr lang="en-US" dirty="0"/>
              <a:t> under Services.</a:t>
            </a:r>
          </a:p>
          <a:p>
            <a:pPr>
              <a:buFont typeface="+mj-lt"/>
              <a:buAutoNum type="arabicPeriod"/>
            </a:pPr>
            <a:r>
              <a:rPr lang="en-US" dirty="0"/>
              <a:t>Click on </a:t>
            </a:r>
            <a:r>
              <a:rPr lang="en-US" b="1" dirty="0"/>
              <a:t>Create</a:t>
            </a:r>
            <a:r>
              <a:rPr lang="en-US" dirty="0"/>
              <a:t> and configure the following:</a:t>
            </a:r>
          </a:p>
          <a:p>
            <a:pPr marL="742950" lvl="1" indent="-285750">
              <a:buFont typeface="+mj-lt"/>
              <a:buAutoNum type="arabicPeriod"/>
            </a:pPr>
            <a:r>
              <a:rPr lang="en-US" b="1" dirty="0"/>
              <a:t>Resource Group</a:t>
            </a:r>
            <a:r>
              <a:rPr lang="en-US" dirty="0"/>
              <a:t>: Select the resource group you created earlier.</a:t>
            </a:r>
          </a:p>
          <a:p>
            <a:pPr marL="742950" lvl="1" indent="-285750">
              <a:buFont typeface="+mj-lt"/>
              <a:buAutoNum type="arabicPeriod"/>
            </a:pPr>
            <a:r>
              <a:rPr lang="en-US" b="1" dirty="0"/>
              <a:t>Host Pool Name</a:t>
            </a:r>
            <a:r>
              <a:rPr lang="en-US" dirty="0"/>
              <a:t>: Enter a unique name (e.g., AVD-Demo-</a:t>
            </a:r>
            <a:r>
              <a:rPr lang="en-US" dirty="0" err="1"/>
              <a:t>HostPool</a:t>
            </a:r>
            <a:r>
              <a:rPr lang="en-US" dirty="0"/>
              <a:t>).</a:t>
            </a:r>
          </a:p>
          <a:p>
            <a:pPr marL="742950" lvl="1" indent="-285750">
              <a:buFont typeface="+mj-lt"/>
              <a:buAutoNum type="arabicPeriod"/>
            </a:pPr>
            <a:r>
              <a:rPr lang="en-US" b="1" dirty="0"/>
              <a:t>Location</a:t>
            </a:r>
            <a:r>
              <a:rPr lang="en-US" dirty="0"/>
              <a:t>: Select the same region as your resource group.</a:t>
            </a:r>
          </a:p>
          <a:p>
            <a:pPr marL="742950" lvl="1"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742950" lvl="1" indent="-285750">
              <a:buFont typeface="+mj-lt"/>
              <a:buAutoNum type="arabicPeriod"/>
            </a:pPr>
            <a:r>
              <a:rPr lang="en-US" b="1" dirty="0"/>
              <a:t>Max session limit</a:t>
            </a:r>
            <a:r>
              <a:rPr lang="en-US" dirty="0"/>
              <a:t>: Define the maximum number of concurrent users (e.g., 5).</a:t>
            </a:r>
          </a:p>
          <a:p>
            <a:pPr>
              <a:buFont typeface="+mj-lt"/>
              <a:buAutoNum type="arabicPeriod"/>
            </a:pPr>
            <a:r>
              <a:rPr lang="en-US" dirty="0"/>
              <a:t>Click </a:t>
            </a:r>
            <a:r>
              <a:rPr lang="en-US" b="1" dirty="0"/>
              <a:t>Next: Virtual Machines</a:t>
            </a:r>
            <a:r>
              <a:rPr lang="en-US" dirty="0"/>
              <a:t>.</a:t>
            </a:r>
          </a:p>
          <a:p>
            <a:r>
              <a:rPr lang="en-US" b="1" dirty="0"/>
              <a:t>Step 5: Configure Session Hosts (Virtual Machines)</a:t>
            </a:r>
          </a:p>
          <a:p>
            <a:pPr>
              <a:buFont typeface="+mj-lt"/>
              <a:buAutoNum type="arabicPeriod"/>
            </a:pPr>
            <a:r>
              <a:rPr lang="en-US" dirty="0"/>
              <a:t>Choose </a:t>
            </a:r>
            <a:r>
              <a:rPr lang="en-US" b="1" dirty="0"/>
              <a:t>Add virtual machines</a:t>
            </a:r>
            <a:r>
              <a:rPr lang="en-US" dirty="0"/>
              <a:t> and configure the following:</a:t>
            </a:r>
          </a:p>
          <a:p>
            <a:pPr marL="742950" lvl="1" indent="-285750">
              <a:buFont typeface="+mj-lt"/>
              <a:buAutoNum type="arabicPeriod"/>
            </a:pPr>
            <a:r>
              <a:rPr lang="en-US" b="1" dirty="0"/>
              <a:t>Virtual machine size</a:t>
            </a:r>
            <a:r>
              <a:rPr lang="en-US" dirty="0"/>
              <a:t>: Choose a VM size based on user needs (e.g., Standard D2s_v3 for a balanced configuration).</a:t>
            </a:r>
          </a:p>
          <a:p>
            <a:pPr marL="742950" lvl="1" indent="-285750">
              <a:buFont typeface="+mj-lt"/>
              <a:buAutoNum type="arabicPeriod"/>
            </a:pPr>
            <a:r>
              <a:rPr lang="en-US" b="1" dirty="0"/>
              <a:t>Number of VMs</a:t>
            </a:r>
            <a:r>
              <a:rPr lang="en-US" dirty="0"/>
              <a:t>: Enter the number of VMs you need (e.g., 2 for a small-scale demo).</a:t>
            </a:r>
          </a:p>
          <a:p>
            <a:pPr marL="742950" lvl="1" indent="-285750">
              <a:buFont typeface="+mj-lt"/>
              <a:buAutoNum type="arabicPeriod"/>
            </a:pPr>
            <a:r>
              <a:rPr lang="en-US" b="1" dirty="0"/>
              <a:t>Image</a:t>
            </a:r>
            <a:r>
              <a:rPr lang="en-US" dirty="0"/>
              <a:t>: Choose the </a:t>
            </a:r>
            <a:r>
              <a:rPr lang="en-US" b="1" dirty="0"/>
              <a:t>Windows 10 Enterprise multi-session</a:t>
            </a:r>
            <a:r>
              <a:rPr lang="en-US" dirty="0"/>
              <a:t> image.</a:t>
            </a:r>
          </a:p>
          <a:p>
            <a:pPr marL="742950" lvl="1" indent="-285750">
              <a:buFont typeface="+mj-lt"/>
              <a:buAutoNum type="arabicPeriod"/>
            </a:pPr>
            <a:r>
              <a:rPr lang="en-US" b="1" dirty="0"/>
              <a:t>Network</a:t>
            </a:r>
            <a:r>
              <a:rPr lang="en-US" dirty="0"/>
              <a:t>: Select the virtual network created in Step 3.</a:t>
            </a:r>
          </a:p>
          <a:p>
            <a:pPr>
              <a:buFont typeface="+mj-lt"/>
              <a:buAutoNum type="arabicPeriod"/>
            </a:pPr>
            <a:r>
              <a:rPr lang="en-US" b="1" dirty="0"/>
              <a:t>Domain to Join</a:t>
            </a:r>
            <a:r>
              <a:rPr lang="en-US" dirty="0"/>
              <a:t>: Join the VMs to an </a:t>
            </a:r>
            <a:r>
              <a:rPr lang="en-US" b="1" dirty="0"/>
              <a:t>Active Directory</a:t>
            </a:r>
            <a:r>
              <a:rPr lang="en-US" dirty="0"/>
              <a:t> domain:</a:t>
            </a:r>
          </a:p>
          <a:p>
            <a:pPr marL="742950" lvl="1" indent="-285750">
              <a:buFont typeface="+mj-lt"/>
              <a:buAutoNum type="arabicPeriod"/>
            </a:pPr>
            <a:r>
              <a:rPr lang="en-US" b="1" dirty="0"/>
              <a:t>Domain Name</a:t>
            </a:r>
            <a:r>
              <a:rPr lang="en-US" dirty="0"/>
              <a:t>: Enter your AD domain (e.g., corp.contoso.com).</a:t>
            </a:r>
          </a:p>
          <a:p>
            <a:pPr marL="742950" lvl="1" indent="-285750">
              <a:buFont typeface="+mj-lt"/>
              <a:buAutoNum type="arabicPeriod"/>
            </a:pPr>
            <a:r>
              <a:rPr lang="en-US" b="1" dirty="0"/>
              <a:t>OU Path</a:t>
            </a:r>
            <a:r>
              <a:rPr lang="en-US" dirty="0"/>
              <a:t>: Optional - specify an organizational unit if required.</a:t>
            </a:r>
          </a:p>
          <a:p>
            <a:pPr marL="742950" lvl="1" indent="-285750">
              <a:buFont typeface="+mj-lt"/>
              <a:buAutoNum type="arabicPeriod"/>
            </a:pPr>
            <a:r>
              <a:rPr lang="en-US" b="1" dirty="0"/>
              <a:t>Domain Admin Account</a:t>
            </a:r>
            <a:r>
              <a:rPr lang="en-US" dirty="0"/>
              <a:t>: Enter credentials to join the domain.</a:t>
            </a:r>
          </a:p>
          <a:p>
            <a:pPr>
              <a:buFont typeface="+mj-lt"/>
              <a:buAutoNum type="arabicPeriod"/>
            </a:pPr>
            <a:r>
              <a:rPr lang="en-US" dirty="0"/>
              <a:t>Configure </a:t>
            </a:r>
            <a:r>
              <a:rPr lang="en-US" b="1" dirty="0"/>
              <a:t>User Profile</a:t>
            </a:r>
            <a:r>
              <a:rPr lang="en-US" dirty="0"/>
              <a:t> using </a:t>
            </a:r>
            <a:r>
              <a:rPr lang="en-US" dirty="0" err="1"/>
              <a:t>FSLogix</a:t>
            </a:r>
            <a:r>
              <a:rPr lang="en-US" dirty="0"/>
              <a:t>:</a:t>
            </a:r>
          </a:p>
          <a:p>
            <a:pPr marL="742950" lvl="1" indent="-285750">
              <a:buFont typeface="+mj-lt"/>
              <a:buAutoNum type="arabicPeriod"/>
            </a:pPr>
            <a:r>
              <a:rPr lang="en-US" b="1" dirty="0"/>
              <a:t>Enable </a:t>
            </a:r>
            <a:r>
              <a:rPr lang="en-US" b="1" dirty="0" err="1"/>
              <a:t>FSLogix</a:t>
            </a:r>
            <a:r>
              <a:rPr lang="en-US" b="1" dirty="0"/>
              <a:t> Profile Container</a:t>
            </a:r>
            <a:r>
              <a:rPr lang="en-US" dirty="0"/>
              <a:t> and provide a storage account or SMB file path for storing user profiles.</a:t>
            </a:r>
          </a:p>
          <a:p>
            <a:pPr>
              <a:buFont typeface="+mj-lt"/>
              <a:buAutoNum type="arabicPeriod"/>
            </a:pPr>
            <a:r>
              <a:rPr lang="en-US" dirty="0"/>
              <a:t>Click </a:t>
            </a:r>
            <a:r>
              <a:rPr lang="en-US" b="1" dirty="0"/>
              <a:t>Next: Workspace</a:t>
            </a:r>
            <a:r>
              <a:rPr lang="en-US" dirty="0"/>
              <a:t>.</a:t>
            </a:r>
          </a:p>
          <a:p>
            <a:r>
              <a:rPr lang="en-US" b="1" dirty="0"/>
              <a:t>Step 6: Register with Azure Virtual Desktop Workspace</a:t>
            </a:r>
          </a:p>
          <a:p>
            <a:pPr>
              <a:buFont typeface="+mj-lt"/>
              <a:buAutoNum type="arabicPeriod"/>
            </a:pPr>
            <a:r>
              <a:rPr lang="en-US" dirty="0"/>
              <a:t>In the </a:t>
            </a:r>
            <a:r>
              <a:rPr lang="en-US" b="1" dirty="0"/>
              <a:t>Workspace</a:t>
            </a:r>
            <a:r>
              <a:rPr lang="en-US" dirty="0"/>
              <a:t> section, choose </a:t>
            </a:r>
            <a:r>
              <a:rPr lang="en-US" b="1" dirty="0"/>
              <a:t>Yes</a:t>
            </a:r>
            <a:r>
              <a:rPr lang="en-US" dirty="0"/>
              <a:t> to register the host pool with a workspace.</a:t>
            </a:r>
          </a:p>
          <a:p>
            <a:pPr>
              <a:buFont typeface="+mj-lt"/>
              <a:buAutoNum type="arabicPeriod"/>
            </a:pPr>
            <a:r>
              <a:rPr lang="en-US" dirty="0"/>
              <a:t>Select an existing workspace or create a new one:</a:t>
            </a:r>
          </a:p>
          <a:p>
            <a:pPr marL="742950" lvl="1" indent="-285750">
              <a:buFont typeface="+mj-lt"/>
              <a:buAutoNum type="arabicPeriod"/>
            </a:pPr>
            <a:r>
              <a:rPr lang="en-US" b="1" dirty="0"/>
              <a:t>Workspace Name</a:t>
            </a:r>
            <a:r>
              <a:rPr lang="en-US" dirty="0"/>
              <a:t>: Enter a name for the workspace (e.g., AVD-Demo-Workspace).</a:t>
            </a:r>
          </a:p>
          <a:p>
            <a:pPr>
              <a:buFont typeface="+mj-lt"/>
              <a:buAutoNum type="arabicPeriod"/>
            </a:pPr>
            <a:r>
              <a:rPr lang="en-US" dirty="0"/>
              <a:t>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a:buFont typeface="+mj-lt"/>
              <a:buAutoNum type="arabicPeriod"/>
            </a:pPr>
            <a:r>
              <a:rPr lang="en-US" dirty="0"/>
              <a:t>Go to the </a:t>
            </a:r>
            <a:r>
              <a:rPr lang="en-US" b="1" dirty="0"/>
              <a:t>Azure Virtual Desktop</a:t>
            </a:r>
            <a:r>
              <a:rPr lang="en-US" dirty="0"/>
              <a:t> page and select the </a:t>
            </a:r>
            <a:r>
              <a:rPr lang="en-US" b="1" dirty="0"/>
              <a:t>Applications</a:t>
            </a:r>
            <a:r>
              <a:rPr lang="en-US" dirty="0"/>
              <a:t> section under the workspace.</a:t>
            </a:r>
          </a:p>
          <a:p>
            <a:pPr>
              <a:buFont typeface="+mj-lt"/>
              <a:buAutoNum type="arabicPeriod"/>
            </a:pPr>
            <a:r>
              <a:rPr lang="en-US" b="1" dirty="0"/>
              <a:t>Assign Application Groups</a:t>
            </a:r>
            <a:r>
              <a:rPr lang="en-US" dirty="0"/>
              <a:t>:</a:t>
            </a:r>
          </a:p>
          <a:p>
            <a:pPr marL="742950" lvl="1" indent="-285750">
              <a:buFont typeface="+mj-lt"/>
              <a:buAutoNum type="arabicPeriod"/>
            </a:pPr>
            <a:r>
              <a:rPr lang="en-US" dirty="0"/>
              <a:t>Choose the application group associated with your host pool.</a:t>
            </a:r>
          </a:p>
          <a:p>
            <a:pPr marL="742950" lvl="1"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add </a:t>
            </a:r>
            <a:r>
              <a:rPr lang="en-US" dirty="0" err="1"/>
              <a:t>BankofAmericaUserGroup</a:t>
            </a:r>
            <a:r>
              <a:rPr lang="en-US" dirty="0"/>
              <a:t>).</a:t>
            </a:r>
          </a:p>
          <a:p>
            <a:pPr>
              <a:buFont typeface="+mj-lt"/>
              <a:buAutoNum type="arabicPeriod"/>
            </a:pPr>
            <a:r>
              <a:rPr lang="en-US" b="1" dirty="0"/>
              <a:t>Multi-Factor Authentication (Optional)</a:t>
            </a:r>
            <a:r>
              <a:rPr lang="en-US" dirty="0"/>
              <a:t>:</a:t>
            </a:r>
          </a:p>
          <a:p>
            <a:pPr marL="742950" lvl="1" indent="-285750">
              <a:buFont typeface="+mj-lt"/>
              <a:buAutoNum type="arabicPeriod"/>
            </a:pPr>
            <a:r>
              <a:rPr lang="en-US" dirty="0"/>
              <a:t>For additional security, configure MFA for users accessing AVD.</a:t>
            </a:r>
          </a:p>
          <a:p>
            <a:r>
              <a:rPr lang="en-US" b="1" dirty="0"/>
              <a:t>Step 8: Test and Access Azure Virtual Desktop</a:t>
            </a:r>
          </a:p>
          <a:p>
            <a:pPr>
              <a:buFont typeface="+mj-lt"/>
              <a:buAutoNum type="arabicPeriod"/>
            </a:pPr>
            <a:r>
              <a:rPr lang="en-US" dirty="0"/>
              <a:t>Go to the </a:t>
            </a:r>
            <a:r>
              <a:rPr lang="en-US" b="1" dirty="0"/>
              <a:t>Azure Virtual Desktop</a:t>
            </a:r>
            <a:r>
              <a:rPr lang="en-US" dirty="0"/>
              <a:t> client at </a:t>
            </a:r>
            <a:r>
              <a:rPr lang="en-US" dirty="0">
                <a:hlinkClick r:id="rId4"/>
              </a:rPr>
              <a:t>https://rdweb.wvd.microsoft.com/webclient</a:t>
            </a:r>
            <a:r>
              <a:rPr lang="en-US" dirty="0"/>
              <a:t>.</a:t>
            </a:r>
          </a:p>
          <a:p>
            <a:pPr>
              <a:buFont typeface="+mj-lt"/>
              <a:buAutoNum type="arabicPeriod"/>
            </a:pPr>
            <a:r>
              <a:rPr lang="en-US" dirty="0"/>
              <a:t>Sign in with a user account assigned to the host pool.</a:t>
            </a:r>
          </a:p>
          <a:p>
            <a:pPr>
              <a:buFont typeface="+mj-lt"/>
              <a:buAutoNum type="arabicPeriod"/>
            </a:pPr>
            <a:r>
              <a:rPr lang="en-US"/>
              <a:t>Launch the desktop or applications to verify access.</a:t>
            </a:r>
          </a:p>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25</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26</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a:p>
            <a:pPr marL="0" lvl="0" indent="0">
              <a:buNone/>
            </a:pPr>
            <a:r>
              <a:rPr b="1" dirty="0"/>
              <a:t>Background</a:t>
            </a:r>
            <a:endParaRPr lang="en-US" b="1" dirty="0"/>
          </a:p>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br>
              <a:rPr dirty="0"/>
            </a:b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p>
          <a:p>
            <a:pPr marL="0" lvl="0" indent="0">
              <a:buNone/>
            </a:pP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p>
          <a:p>
            <a:pPr lvl="0"/>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marL="0" lvl="0" indent="0">
              <a:buNone/>
            </a:pPr>
            <a:endParaRPr lang="en-US" dirty="0"/>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p>
          <a:p>
            <a:pPr marL="0" lvl="0" indent="0">
              <a:buNone/>
            </a:pP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a:p>
            <a:pPr marL="0" lvl="0" indent="0">
              <a:buNone/>
            </a:pPr>
            <a:endParaRPr lang="en-US" dirty="0"/>
          </a:p>
          <a:p>
            <a:pPr marL="0" lvl="0" indent="0">
              <a:buNone/>
            </a:pPr>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Bank of America’s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Bank of America’s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leaders at Bank of America,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Bank of America’s marketing team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Within Bank of America,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 including those relevant to Bank of America:</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37</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list showing all section names to give attendees a roadmap of the session.</a:t>
            </a:r>
          </a:p>
          <a:p>
            <a:pPr marL="0" lvl="0" indent="0">
              <a:buNone/>
            </a:pPr>
            <a:endParaRPr/>
          </a:p>
          <a:p>
            <a:pPr marL="0" lvl="0" indent="0">
              <a:buNone/>
            </a:pPr>
            <a:r>
              <a:t>This agenda outlines what we will cover today. We’ll start with an introduction, move into cloud computing basics, explore Azure and Generative AI, then shift to AI in business applications. Demos will be interspersed throughout, followed by ethics, security discussions, and a Q&amp;A wrap-up.</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Sample dataset with transaction details for a hypothetical client’s portfolio. </a:t>
            </a:r>
          </a:p>
          <a:p>
            <a:pPr algn="l"/>
            <a:r>
              <a:rPr lang="en-US" b="0" i="0" dirty="0">
                <a:solidFill>
                  <a:srgbClr val="CCCCCC"/>
                </a:solidFill>
                <a:effectLst/>
                <a:latin typeface="-apple-system"/>
              </a:rPr>
              <a:t>Example Dataset: 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Use the dataset to input into a generative AI model (such as GPT) and prompt it to generate a summary of insights based on the data provided.</a:t>
            </a:r>
          </a:p>
          <a:p>
            <a:pPr algn="l"/>
            <a:r>
              <a:rPr lang="en-US" b="1" i="0" dirty="0">
                <a:solidFill>
                  <a:srgbClr val="CCCCCC"/>
                </a:solidFill>
                <a:effectLst/>
                <a:latin typeface="-apple-system"/>
              </a:rPr>
              <a:t>Prompt Example:</a:t>
            </a:r>
          </a:p>
          <a:p>
            <a:pPr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Example Output</a:t>
            </a:r>
            <a:r>
              <a:rPr lang="en-US" b="0" i="0" dirty="0">
                <a:solidFill>
                  <a:srgbClr val="CCCCCC"/>
                </a:solidFill>
                <a:effectLst/>
                <a:latin typeface="-apple-system"/>
              </a:rPr>
              <a:t>:</a:t>
            </a:r>
          </a:p>
          <a:p>
            <a:r>
              <a:rPr lang="en-US" b="1" dirty="0">
                <a:effectLst/>
              </a:rPr>
              <a:t>Client Portfolio Summary – Q1 2024</a:t>
            </a:r>
            <a:endParaRPr lang="en-US" dirty="0">
              <a:effectLst/>
            </a:endParaRPr>
          </a:p>
          <a:p>
            <a:pPr>
              <a:buFont typeface="Arial" panose="020B0604020202020204" pitchFamily="34" charset="0"/>
              <a:buChar char="•"/>
            </a:pPr>
            <a:r>
              <a:rPr lang="en-US" b="1" dirty="0">
                <a:effectLst/>
              </a:rPr>
              <a:t>Sector Performance</a:t>
            </a:r>
            <a:r>
              <a:rPr lang="en-US" dirty="0">
                <a:effectLst/>
              </a:rPr>
              <a:t>:</a:t>
            </a:r>
          </a:p>
          <a:p>
            <a:pPr marL="742950" lvl="1"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742950" lvl="1"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a:buFont typeface="Arial" panose="020B0604020202020204" pitchFamily="34" charset="0"/>
              <a:buChar char="•"/>
            </a:pPr>
            <a:r>
              <a:rPr lang="en-US" b="1" dirty="0">
                <a:effectLst/>
              </a:rPr>
              <a:t>Transaction Patterns</a:t>
            </a:r>
            <a:r>
              <a:rPr lang="en-US" dirty="0">
                <a:effectLst/>
              </a:rPr>
              <a:t>:</a:t>
            </a:r>
          </a:p>
          <a:p>
            <a:pPr marL="742950" lvl="1"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742950" lvl="1"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a:buFont typeface="Arial" panose="020B0604020202020204" pitchFamily="34" charset="0"/>
              <a:buChar char="•"/>
            </a:pPr>
            <a:r>
              <a:rPr lang="en-US" b="1" dirty="0">
                <a:effectLst/>
              </a:rPr>
              <a:t>Sentiment Analysis</a:t>
            </a:r>
            <a:r>
              <a:rPr lang="en-US" dirty="0">
                <a:effectLst/>
              </a:rPr>
              <a:t>:</a:t>
            </a:r>
          </a:p>
          <a:p>
            <a:pPr marL="742950" lvl="1"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742950" lvl="1"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For the demo, you can either:</a:t>
            </a:r>
          </a:p>
          <a:p>
            <a:pPr algn="l">
              <a:buFont typeface="Arial" panose="020B0604020202020204" pitchFamily="34" charset="0"/>
              <a:buChar char="•"/>
            </a:pPr>
            <a:r>
              <a:rPr lang="en-US" b="0" i="0" dirty="0">
                <a:solidFill>
                  <a:srgbClr val="CCCCCC"/>
                </a:solidFill>
                <a:effectLst/>
                <a:latin typeface="-apple-system"/>
              </a:rPr>
              <a:t>Use a presentation slide with highlighted insights, graphs, or charts based on the AI-generated summaries.</a:t>
            </a:r>
          </a:p>
          <a:p>
            <a:pPr algn="l">
              <a:buFont typeface="Arial" panose="020B0604020202020204" pitchFamily="34" charset="0"/>
              <a:buChar char="•"/>
            </a:pPr>
            <a:r>
              <a:rPr lang="en-US" b="0" i="0" dirty="0">
                <a:solidFill>
                  <a:srgbClr val="CCCCCC"/>
                </a:solidFill>
                <a:effectLst/>
                <a:latin typeface="-apple-system"/>
              </a:rPr>
              <a:t>Use a </a:t>
            </a:r>
            <a:r>
              <a:rPr lang="en-US" b="0" i="0" dirty="0" err="1">
                <a:solidFill>
                  <a:srgbClr val="CCCCCC"/>
                </a:solidFill>
                <a:effectLst/>
                <a:latin typeface="-apple-system"/>
              </a:rPr>
              <a:t>Jupyter</a:t>
            </a:r>
            <a:r>
              <a:rPr lang="en-US" b="0" i="0" dirty="0">
                <a:solidFill>
                  <a:srgbClr val="CCCCCC"/>
                </a:solidFill>
                <a:effectLst/>
                <a:latin typeface="-apple-system"/>
              </a:rPr>
              <a:t> notebook or similar tool to dynamically display the summarized text and graphs.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Allow for questions and show how the model can adapt to follow-up questions. Examples:</a:t>
            </a:r>
          </a:p>
          <a:p>
            <a:pPr algn="l">
              <a:buFont typeface="Arial" panose="020B0604020202020204" pitchFamily="34" charset="0"/>
              <a:buChar char="•"/>
            </a:pPr>
            <a:r>
              <a:rPr lang="en-US" b="0" i="0" dirty="0">
                <a:solidFill>
                  <a:srgbClr val="CCCCCC"/>
                </a:solidFill>
                <a:effectLst/>
                <a:latin typeface="-apple-system"/>
              </a:rPr>
              <a:t>“What are the top performing sectors?”</a:t>
            </a:r>
          </a:p>
          <a:p>
            <a:pPr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43</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Cognitive Services provides pre-built APIs for computer vision, enabling you to extract insights from images and videos. We will explore how you can use Azure Cognitive Services to recognize faces, objects, and text in images.</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44</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45</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Flowchart outlining an AI governance framework and steps for addressing bias.</a:t>
            </a:r>
          </a:p>
          <a:p>
            <a:pPr marL="0" lvl="0" indent="0">
              <a:buNone/>
            </a:pPr>
            <a:endParaRPr/>
          </a:p>
          <a:p>
            <a:pPr marL="0" lvl="0" indent="0">
              <a:buNone/>
            </a:pPr>
            <a:r>
              <a:rPr b="1"/>
              <a:t>Addressing bias in AI models</a:t>
            </a:r>
            <a:br/>
            <a:r>
              <a:t>AI models are only as good as the data they are trained on, and biased data can lead to unfair outcomes. Regular audits and diverse datasets can help mitigate this risk.</a:t>
            </a:r>
          </a:p>
          <a:p>
            <a:pPr marL="0" lvl="0" indent="0">
              <a:buNone/>
            </a:pPr>
            <a:endParaRPr/>
          </a:p>
          <a:p>
            <a:pPr marL="0" lvl="0" indent="0">
              <a:buNone/>
            </a:pPr>
            <a:r>
              <a:rPr b="1"/>
              <a:t>Ensuring transparency and fairness</a:t>
            </a:r>
            <a:br/>
            <a:r>
              <a:t>AI decisions should be explainable to build trust. Fairness checks should be applied to avoid bias in AI outputs, ensuring ethical use.</a:t>
            </a:r>
          </a:p>
          <a:p>
            <a:pPr marL="0" lvl="0" indent="0">
              <a:buNone/>
            </a:pPr>
            <a:endParaRPr/>
          </a:p>
          <a:p>
            <a:pPr marL="0" lvl="0" indent="0">
              <a:buNone/>
            </a:pPr>
            <a:r>
              <a:rPr b="1"/>
              <a:t>Governance frameworks for AI use</a:t>
            </a:r>
            <a:br/>
            <a:r>
              <a:t>Organizations need clear governance frameworks to guide the ethical development and deployment of AI systems, ensuring compliance with laws and industry standards.</a:t>
            </a:r>
          </a:p>
        </p:txBody>
      </p:sp>
      <p:sp>
        <p:nvSpPr>
          <p:cNvPr id="4" name="Slide Number Placeholder 3"/>
          <p:cNvSpPr>
            <a:spLocks noGrp="1"/>
          </p:cNvSpPr>
          <p:nvPr>
            <p:ph type="sldNum" sz="quarter" idx="10"/>
          </p:nvPr>
        </p:nvSpPr>
        <p:spPr/>
        <p:txBody>
          <a:bodyPr/>
          <a:lstStyle/>
          <a:p>
            <a:fld id="{F535A5BC-4889-41D4-A413-F8BBA21B45F4}"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Azure compliance certifications and security best practices (MFA, encryption).</a:t>
            </a:r>
          </a:p>
          <a:p>
            <a:pPr marL="0" lvl="0" indent="0">
              <a:buNone/>
            </a:pPr>
            <a:endParaRPr/>
          </a:p>
          <a:p>
            <a:pPr marL="0" lvl="0" indent="0">
              <a:buNone/>
            </a:pPr>
            <a:r>
              <a:rPr b="1"/>
              <a:t>Data encryption</a:t>
            </a:r>
            <a:br/>
            <a:r>
              <a:t>Encryption is essential for securing data, both at rest (when stored) and in transit (when being transferred), to prevent unauthorized access.</a:t>
            </a:r>
          </a:p>
          <a:p>
            <a:pPr marL="0" lvl="0" indent="0">
              <a:buNone/>
            </a:pPr>
            <a:endParaRPr/>
          </a:p>
          <a:p>
            <a:pPr marL="0" lvl="0" indent="0">
              <a:buNone/>
            </a:pPr>
            <a:r>
              <a:rPr b="1"/>
              <a:t>Azure’s compliance certifications</a:t>
            </a:r>
            <a:br/>
            <a:r>
              <a:t>Azure complies with many international security regulations, such as GDPR and HIPAA, ensuring that businesses using Azure meet legal data protection requirements.</a:t>
            </a:r>
          </a:p>
          <a:p>
            <a:pPr marL="0" lvl="0" indent="0">
              <a:buNone/>
            </a:pPr>
            <a:endParaRPr/>
          </a:p>
          <a:p>
            <a:pPr marL="0" lvl="0" indent="0">
              <a:buNone/>
            </a:pPr>
            <a:r>
              <a:rPr b="1"/>
              <a:t>Security best practices</a:t>
            </a:r>
            <a:br/>
            <a:r>
              <a:t>Organizations should adopt best practices such as multi-factor authentication, regular audits, and encryption to strengthen their security posture in the cloud.</a:t>
            </a:r>
          </a:p>
        </p:txBody>
      </p:sp>
      <p:sp>
        <p:nvSpPr>
          <p:cNvPr id="4" name="Slide Number Placeholder 3"/>
          <p:cNvSpPr>
            <a:spLocks noGrp="1"/>
          </p:cNvSpPr>
          <p:nvPr>
            <p:ph type="sldNum" sz="quarter" idx="10"/>
          </p:nvPr>
        </p:nvSpPr>
        <p:spPr/>
        <p:txBody>
          <a:bodyPr/>
          <a:lstStyle/>
          <a:p>
            <a:fld id="{F535A5BC-4889-41D4-A413-F8BBA21B45F4}"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A roadmap for building a cloud-ready culture with milestones for innovation, upskilling, and overcoming resistance.</a:t>
            </a:r>
          </a:p>
          <a:p>
            <a:pPr marL="0" lvl="0" indent="0">
              <a:buNone/>
            </a:pPr>
            <a:endParaRPr/>
          </a:p>
          <a:p>
            <a:pPr marL="0" lvl="0" indent="0">
              <a:buNone/>
            </a:pPr>
            <a:r>
              <a:rPr b="1"/>
              <a:t>Fostering innovation and risk-taking</a:t>
            </a:r>
            <a:br/>
            <a:r>
              <a:t>Encouraging a culture of innovation and risk-taking will help businesses get the most out of cloud technologies. Leaders must promote experimentation.</a:t>
            </a:r>
          </a:p>
          <a:p>
            <a:pPr marL="0" lvl="0" indent="0">
              <a:buNone/>
            </a:pPr>
            <a:endParaRPr/>
          </a:p>
          <a:p>
            <a:pPr marL="0" lvl="0" indent="0">
              <a:buNone/>
            </a:pPr>
            <a:r>
              <a:rPr b="1"/>
              <a:t>Upskilling the workforce</a:t>
            </a:r>
            <a:br/>
            <a:r>
              <a:t>Providing training and resources will ensure that employees can effectively use AI and cloud technologies, helping businesses remain competitive.</a:t>
            </a:r>
          </a:p>
          <a:p>
            <a:pPr marL="0" lvl="0" indent="0">
              <a:buNone/>
            </a:pPr>
            <a:endParaRPr/>
          </a:p>
          <a:p>
            <a:pPr marL="0" lvl="0" indent="0">
              <a:buNone/>
            </a:pPr>
            <a:r>
              <a:rPr b="1"/>
              <a:t>Overcoming resistance to change</a:t>
            </a:r>
            <a:br/>
            <a:r>
              <a:t>Many employees may be hesitant to adopt new technologies. It is important to communicate the benefits clearly and provide support to help them adapt.</a:t>
            </a:r>
          </a:p>
        </p:txBody>
      </p:sp>
      <p:sp>
        <p:nvSpPr>
          <p:cNvPr id="4" name="Slide Number Placeholder 3"/>
          <p:cNvSpPr>
            <a:spLocks noGrp="1"/>
          </p:cNvSpPr>
          <p:nvPr>
            <p:ph type="sldNum" sz="quarter" idx="10"/>
          </p:nvPr>
        </p:nvSpPr>
        <p:spPr/>
        <p:txBody>
          <a:bodyPr/>
          <a:lstStyle/>
          <a:p>
            <a:fld id="{F535A5BC-4889-41D4-A413-F8BBA21B45F4}"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49</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the core elements of cloud computing relevant to Bank of America’s technology leaders. Cloud computing has transformed industries by providing scalable resources and cost efficiencies. We'll discuss the types of cloud deployments, essential aspects of adopting cloud technology from a leadership perspective, and the importance of security and compliance in a financial context. Additionally, we'll cover strategies like hybrid and multi-cloud models, which provide flexibility for integrating cloud with on-premises resources.</a:t>
            </a:r>
          </a:p>
          <a:p>
            <a:r>
              <a:rPr lang="en-US" b="1" dirty="0"/>
              <a:t>The Cloud Revolution</a:t>
            </a:r>
            <a:br>
              <a:rPr lang="en-US" dirty="0"/>
            </a:br>
            <a:r>
              <a:rPr lang="en-US" dirty="0"/>
              <a:t>Cloud computing is reshaping the way organizations manage IT infrastructure by offering on-demand access to computing resources. This shift allows businesses to scale quickly and reduce the need for physical hardware, making it ideal for rapid growth and innovation in sectors like finance.</a:t>
            </a:r>
          </a:p>
          <a:p>
            <a:r>
              <a:rPr lang="en-US" b="1" dirty="0"/>
              <a:t>Types of Cloud Deployments</a:t>
            </a:r>
            <a:br>
              <a:rPr lang="en-US" dirty="0"/>
            </a:br>
            <a:r>
              <a:rPr lang="en-US" dirty="0"/>
              <a:t>Different deployment models provide various levels of control, security, and cost-efficiency. Public, private, and hybrid clouds each offer distinct advantages, enabling organizations to choose the approach that aligns best with their operational and compliance needs.</a:t>
            </a:r>
          </a:p>
          <a:p>
            <a:r>
              <a:rPr lang="en-US" b="1" dirty="0"/>
              <a:t>Cloud Adoption: A Leadership Perspective</a:t>
            </a:r>
            <a:br>
              <a:rPr lang="en-US" dirty="0"/>
            </a:br>
            <a:r>
              <a:rPr lang="en-US" dirty="0"/>
              <a:t>Adopting cloud technology requires strategic planning, particularly in a large financial institution. Leadership must align cloud initiatives with business objectives, ensuring that cloud resources are used efficiently and in ways that add value to the organization.</a:t>
            </a:r>
          </a:p>
          <a:p>
            <a:r>
              <a:rPr lang="en-US" b="1" dirty="0"/>
              <a:t>Security and Compliance in Cloud</a:t>
            </a:r>
            <a:br>
              <a:rPr lang="en-US" dirty="0"/>
            </a:br>
            <a:r>
              <a:rPr lang="en-US" dirty="0"/>
              <a:t>For financial services, security and regulatory compliance are paramount. Using cloud services means adopting strict data protection measures and meeting regulatory requirements like GDPR and ISO 27001. Security frameworks and compliance certifications are essential for managing sensitive financial data in the cloud.</a:t>
            </a:r>
          </a:p>
          <a:p>
            <a:r>
              <a:rPr lang="en-US" b="1" dirty="0"/>
              <a:t>Cost Efficiency and Scalability</a:t>
            </a:r>
            <a:br>
              <a:rPr lang="en-US" dirty="0"/>
            </a:br>
            <a:r>
              <a:rPr lang="en-US" dirty="0"/>
              <a:t>One of the significant benefits of cloud technology is the cost-saving potential. With pay-as-you-go models and auto-scaling capabilities, organizations only pay for the resources they use. This is especially beneficial in finance, where operational costs and scalability can directly impact profitability.</a:t>
            </a:r>
          </a:p>
          <a:p>
            <a:r>
              <a:rPr lang="en-US" b="1" dirty="0"/>
              <a:t>Hybrid and Multi-Cloud Strategies</a:t>
            </a:r>
            <a:br>
              <a:rPr lang="en-US" dirty="0"/>
            </a:br>
            <a:r>
              <a:rPr lang="en-US" dirty="0"/>
              <a:t>Hybrid and multi-cloud approaches provide flexibility, enabling organizations to blend on-premises and cloud resources. This strategy is valuable for organizations in highly regulated industries, allowing them to keep sensitive data on-premises while leveraging cloud resources for other workloads.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like Bank of America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like Bank of America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10/29/2024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10/29/2024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10/29/2024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17/06/relationships/model3d" Target="../media/model3d5.glb"/><Relationship Id="rId3" Type="http://schemas.openxmlformats.org/officeDocument/2006/relationships/image" Target="../media/image12.jpeg"/><Relationship Id="rId7" Type="http://schemas.microsoft.com/office/2017/06/relationships/model3d" Target="../media/model3d2.glb"/><Relationship Id="rId12"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17/06/relationships/model3d" Target="../media/model3d4.glb"/><Relationship Id="rId5" Type="http://schemas.openxmlformats.org/officeDocument/2006/relationships/image" Target="../media/image13.png"/><Relationship Id="rId10" Type="http://schemas.openxmlformats.org/officeDocument/2006/relationships/image" Target="../media/image16.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sz="6000" dirty="0"/>
              <a:t>Azure and Generative AI</a:t>
            </a:r>
          </a:p>
        </p:txBody>
      </p:sp>
      <p:sp>
        <p:nvSpPr>
          <p:cNvPr id="6" name="Subtitle 5">
            <a:extLst>
              <a:ext uri="{FF2B5EF4-FFF2-40B4-BE49-F238E27FC236}">
                <a16:creationId xmlns:a16="http://schemas.microsoft.com/office/drawing/2014/main" id="{E5D790D1-2317-D476-E35C-51A035F9E275}"/>
              </a:ext>
            </a:extLst>
          </p:cNvPr>
          <p:cNvSpPr>
            <a:spLocks noGrp="1"/>
          </p:cNvSpPr>
          <p:nvPr>
            <p:ph type="subTitle" idx="1"/>
          </p:nvPr>
        </p:nvSpPr>
        <p:spPr/>
        <p:txBody>
          <a:bodyPr/>
          <a:lstStyle/>
          <a:p>
            <a:endParaRPr lang="en-US"/>
          </a:p>
        </p:txBody>
      </p:sp>
      <p:sp>
        <p:nvSpPr>
          <p:cNvPr id="8" name="Slide Number Placeholder 7"/>
          <p:cNvSpPr>
            <a:spLocks noGrp="1"/>
          </p:cNvSpPr>
          <p:nvPr>
            <p:ph type="sldNum" sz="quarter" idx="12"/>
          </p:nvPr>
        </p:nvSpPr>
        <p:spPr/>
        <p:txBody>
          <a:bodyPr/>
          <a:lstStyle/>
          <a:p>
            <a:fld id="{D99624C5-FDF6-4954-B8C3-64918F306FA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12</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13</a:t>
            </a:fld>
            <a:endParaRPr lang="en-US" dirty="0">
              <a:solidFill>
                <a:srgbClr val="D1282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a:p>
            <a:pPr lvl="0"/>
            <a:endParaRPr lang="en-US" alt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Key Services Offered by Azure</a:t>
            </a:r>
          </a:p>
        </p:txBody>
      </p:sp>
      <p:sp>
        <p:nvSpPr>
          <p:cNvPr id="3" name="Content Placeholder 2"/>
          <p:cNvSpPr>
            <a:spLocks noGrp="1"/>
          </p:cNvSpPr>
          <p:nvPr>
            <p:ph idx="1"/>
          </p:nvPr>
        </p:nvSpPr>
        <p:spPr/>
        <p:txBody>
          <a:bodyPr/>
          <a:lstStyle/>
          <a:p>
            <a:pPr lvl="0"/>
            <a:r>
              <a:t>Compute</a:t>
            </a:r>
          </a:p>
          <a:p>
            <a:pPr lvl="1"/>
            <a:r>
              <a:t>Virtual Machines, App Services.</a:t>
            </a:r>
          </a:p>
          <a:p>
            <a:pPr lvl="0"/>
            <a:r>
              <a:t>Storage</a:t>
            </a:r>
          </a:p>
          <a:p>
            <a:pPr lvl="1"/>
            <a:r>
              <a:t>Blob storage, SQL databases.</a:t>
            </a:r>
          </a:p>
          <a:p>
            <a:pPr lvl="0"/>
            <a:r>
              <a:t>Networking</a:t>
            </a:r>
          </a:p>
          <a:p>
            <a:pPr lvl="1"/>
            <a:r>
              <a:t>Virtual networks, load balancers, and VPN gateways.</a:t>
            </a:r>
          </a:p>
          <a:p>
            <a:pPr lvl="0"/>
            <a:r>
              <a:t>AI and Machine Learning</a:t>
            </a:r>
          </a:p>
          <a:p>
            <a:pPr lvl="1"/>
            <a:r>
              <a:t>Azure Cognitive Services, Azure Machine Learning, and AutoML.</a:t>
            </a:r>
          </a:p>
          <a:p>
            <a:pPr lvl="0"/>
            <a:r>
              <a:t>Hybrid Cloud and Edge Solutions</a:t>
            </a:r>
          </a:p>
          <a:p>
            <a:pPr lvl="1"/>
            <a:r>
              <a:t>Azure Stack, Azure Arc.</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15</a:t>
            </a:fld>
            <a:endParaRPr lang="en-US" dirty="0">
              <a:solidFill>
                <a:srgbClr val="D1282E"/>
              </a:solidFill>
            </a:endParaRPr>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Competitive Advantages of Azure Over Other Cloud Platforms</a:t>
            </a:r>
          </a:p>
        </p:txBody>
      </p:sp>
      <p:sp>
        <p:nvSpPr>
          <p:cNvPr id="3" name="Content Placeholder 2"/>
          <p:cNvSpPr>
            <a:spLocks noGrp="1"/>
          </p:cNvSpPr>
          <p:nvPr>
            <p:ph idx="1"/>
          </p:nvPr>
        </p:nvSpPr>
        <p:spPr/>
        <p:txBody>
          <a:bodyPr/>
          <a:lstStyle/>
          <a:p>
            <a:pPr lvl="0"/>
            <a:r>
              <a:t>Hybrid capabilities</a:t>
            </a:r>
          </a:p>
          <a:p>
            <a:pPr lvl="1"/>
            <a:r>
              <a:t>Azure stands out with its hybrid cloud offerings through Azure Stack and Azure Arc, enabling seamless integration between on-premises and cloud infrastructure.</a:t>
            </a:r>
          </a:p>
          <a:p>
            <a:pPr lvl="0"/>
            <a:r>
              <a:t>Security and compliance</a:t>
            </a:r>
          </a:p>
          <a:p>
            <a:pPr lvl="1"/>
            <a:r>
              <a:t>Azure has the largest portfolio of compliance certifications, including GDPR, HIPAA, and ISO 27001.</a:t>
            </a:r>
          </a:p>
          <a:p>
            <a:pPr lvl="0"/>
            <a:r>
              <a:t>Integration with Microsoft products</a:t>
            </a:r>
          </a:p>
          <a:p>
            <a:pPr lvl="1"/>
            <a:r>
              <a:t>Azure integrates seamlessly with Microsoft’s ecosystem (e.g., Microsoft 365, Dynamics 365).</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16</a:t>
            </a:fld>
            <a:endParaRPr lang="en-US" dirty="0">
              <a:solidFill>
                <a:srgbClr val="D1282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a:p>
            <a:endParaRPr lang="en-US" dirty="0"/>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17</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a:p>
            <a:endParaRPr lang="en-US" dirty="0"/>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18</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a:p>
            <a:pPr lvl="0"/>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a:t>
            </a:fld>
            <a:endParaRPr lang="en-US" dirty="0">
              <a:solidFill>
                <a:srgbClr val="D1282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159159704"/>
                  </p:ext>
                </p:extLst>
              </p:nvPr>
            </p:nvGraphicFramePr>
            <p:xfrm>
              <a:off x="6096000" y="1477203"/>
              <a:ext cx="5215102" cy="1944549"/>
            </p:xfrm>
            <a:graphic>
              <a:graphicData uri="http://schemas.microsoft.com/office/drawing/2017/model3d">
                <am3d:model3d r:embed="rId4">
                  <am3d:spPr>
                    <a:xfrm>
                      <a:off x="0" y="0"/>
                      <a:ext cx="5215102" cy="1944549"/>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0" y="1477203"/>
                <a:ext cx="5215102" cy="1944549"/>
              </a:xfrm>
              <a:prstGeom prst="rect">
                <a:avLst/>
              </a:prstGeom>
            </p:spPr>
          </p:pic>
        </mc:Fallback>
      </mc:AlternateContent>
      <p:pic>
        <p:nvPicPr>
          <p:cNvPr id="1217"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17271" y="1328617"/>
            <a:ext cx="393416" cy="202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85168" y="4107793"/>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2416" y="3889601"/>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2464984086"/>
                  </p:ext>
                </p:extLst>
              </p:nvPr>
            </p:nvGraphicFramePr>
            <p:xfrm>
              <a:off x="6527899" y="4771562"/>
              <a:ext cx="785300" cy="497567"/>
            </p:xfrm>
            <a:graphic>
              <a:graphicData uri="http://schemas.microsoft.com/office/drawing/2017/model3d">
                <am3d:model3d r:embed="rId7">
                  <am3d:spPr>
                    <a:xfrm>
                      <a:off x="0" y="0"/>
                      <a:ext cx="785300" cy="497567"/>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647010" ay="4060874" az="599553"/>
                    <am3d:postTrans dx="0" dy="0" dz="0"/>
                  </am3d:trans>
                  <am3d:raster rName="Office3DRenderer" rVer="16.0.8326">
                    <am3d:blip r:embed="rId8"/>
                  </am3d:raster>
                  <am3d:objViewport viewportSz="9278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27899" y="4771562"/>
                <a:ext cx="785300" cy="4975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2059848188"/>
                  </p:ext>
                </p:extLst>
              </p:nvPr>
            </p:nvGraphicFramePr>
            <p:xfrm>
              <a:off x="7942202" y="4866089"/>
              <a:ext cx="749074" cy="367051"/>
            </p:xfrm>
            <a:graphic>
              <a:graphicData uri="http://schemas.microsoft.com/office/drawing/2017/model3d">
                <am3d:model3d r:embed="rId9">
                  <am3d:spPr>
                    <a:xfrm>
                      <a:off x="0" y="0"/>
                      <a:ext cx="749074" cy="367051"/>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3651290" ay="4198681" az="3558658"/>
                    <am3d:postTrans dx="0" dy="0" dz="0"/>
                  </am3d:trans>
                  <am3d:raster rName="Office3DRenderer" rVer="16.0.8326">
                    <am3d:blip r:embed="rId10"/>
                  </am3d:raster>
                  <am3d:objViewport viewportSz="7808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42202" y="4866089"/>
                <a:ext cx="749074" cy="3670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1872973139"/>
                  </p:ext>
                </p:extLst>
              </p:nvPr>
            </p:nvGraphicFramePr>
            <p:xfrm>
              <a:off x="9544141" y="4881659"/>
              <a:ext cx="617192" cy="571047"/>
            </p:xfrm>
            <a:graphic>
              <a:graphicData uri="http://schemas.microsoft.com/office/drawing/2017/model3d">
                <am3d:model3d r:embed="rId11">
                  <am3d:spPr>
                    <a:xfrm>
                      <a:off x="0" y="0"/>
                      <a:ext cx="617192" cy="571047"/>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2401733" ay="2476804" az="1739593"/>
                    <am3d:postTrans dx="0" dy="0" dz="0"/>
                  </am3d:trans>
                  <am3d:raster rName="Office3DRenderer" rVer="16.0.8326">
                    <am3d:blip r:embed="rId12"/>
                  </am3d:raster>
                  <am3d:objViewport viewportSz="9137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44141" y="4881659"/>
                <a:ext cx="617192" cy="5710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2446015"/>
                  </p:ext>
                </p:extLst>
              </p:nvPr>
            </p:nvGraphicFramePr>
            <p:xfrm>
              <a:off x="10714641" y="4662818"/>
              <a:ext cx="947432" cy="821107"/>
            </p:xfrm>
            <a:graphic>
              <a:graphicData uri="http://schemas.microsoft.com/office/drawing/2017/model3d">
                <am3d:model3d r:embed="rId13">
                  <am3d:spPr>
                    <a:xfrm>
                      <a:off x="0" y="0"/>
                      <a:ext cx="947432" cy="821107"/>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3720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a:off x="10714641" y="4662818"/>
                <a:ext cx="947432" cy="821107"/>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par>
                          <p:cTn id="7" fill="hold">
                            <p:stCondLst>
                              <p:cond delay="40967"/>
                            </p:stCondLst>
                            <p:childTnLst>
                              <p:par>
                                <p:cTn id="8" presetID="10" presetClass="entr" presetSubtype="0" fill="hold" nodeType="after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childTnLst>
                          </p:cTn>
                        </p:par>
                        <p:par>
                          <p:cTn id="11" fill="hold">
                            <p:stCondLst>
                              <p:cond delay="41467"/>
                            </p:stCondLst>
                            <p:childTnLst>
                              <p:par>
                                <p:cTn id="12" presetID="10" presetClass="entr" presetSubtype="0" fill="hold" nodeType="after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500"/>
                                        <p:tgtEl>
                                          <p:spTgt spid="177"/>
                                        </p:tgtEl>
                                      </p:cBhvr>
                                    </p:animEffect>
                                  </p:childTnLst>
                                </p:cTn>
                              </p:par>
                            </p:childTnLst>
                          </p:cTn>
                        </p:par>
                        <p:par>
                          <p:cTn id="15" fill="hold">
                            <p:stCondLst>
                              <p:cond delay="41967"/>
                            </p:stCondLst>
                            <p:childTnLst>
                              <p:par>
                                <p:cTn id="16" presetID="10" presetClass="entr" presetSubtype="0" fill="hold" nodeType="after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par>
                          <p:cTn id="19" fill="hold">
                            <p:stCondLst>
                              <p:cond delay="42467"/>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par>
                          <p:cTn id="23" fill="hold">
                            <p:stCondLst>
                              <p:cond delay="42967"/>
                            </p:stCondLst>
                            <p:childTnLst>
                              <p:par>
                                <p:cTn id="24" presetID="10" presetClass="entr" presetSubtype="0" fill="hold" grpId="0" nodeType="after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fade">
                                      <p:cBhvr>
                                        <p:cTn id="2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6"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91999" cy="6857514"/>
          </a:xfrm>
          <a:prstGeom prst="rect">
            <a:avLst/>
          </a:prstGeom>
        </p:spPr>
      </p:pic>
      <p:sp>
        <p:nvSpPr>
          <p:cNvPr id="16" name="Freeform: Shape 15">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A11A7783-4DA3-4627-9F0C-AB79F678E3C1}"/>
              </a:ext>
            </a:extLst>
          </p:cNvPr>
          <p:cNvSpPr txBox="1">
            <a:spLocks/>
          </p:cNvSpPr>
          <p:nvPr/>
        </p:nvSpPr>
        <p:spPr>
          <a:xfrm>
            <a:off x="728502" y="1124027"/>
            <a:ext cx="5669575" cy="3333136"/>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endParaRPr lang="en-US" sz="1600" dirty="0"/>
          </a:p>
        </p:txBody>
      </p:sp>
      <p:sp>
        <p:nvSpPr>
          <p:cNvPr id="23" name="Text Placeholder 3">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3" name="Title 2">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13" name="Content Placeholder 12">
            <a:extLst>
              <a:ext uri="{FF2B5EF4-FFF2-40B4-BE49-F238E27FC236}">
                <a16:creationId xmlns:a16="http://schemas.microsoft.com/office/drawing/2014/main" id="{63BB1403-893C-D44F-AECF-DC651DCD9167}"/>
              </a:ext>
            </a:extLst>
          </p:cNvPr>
          <p:cNvSpPr>
            <a:spLocks noGrp="1"/>
          </p:cNvSpPr>
          <p:nvPr>
            <p:ph idx="1"/>
          </p:nvPr>
        </p:nvSpPr>
        <p:spPr>
          <a:xfrm>
            <a:off x="609600" y="1073889"/>
            <a:ext cx="5788477" cy="5052276"/>
          </a:xfrm>
        </p:spPr>
        <p:txBody>
          <a:bodyPr/>
          <a:lstStyle/>
          <a:p>
            <a:r>
              <a:rPr lang="en-US" b="1" dirty="0"/>
              <a:t>Windows 10 Enterprise Multi-Session</a:t>
            </a:r>
            <a:endParaRPr lang="en-US" dirty="0"/>
          </a:p>
          <a:p>
            <a:pPr marL="742950" lvl="1" indent="-285750">
              <a:buFont typeface="Arial" panose="020B0604020202020204" pitchFamily="34" charset="0"/>
              <a:buChar char="•"/>
            </a:pPr>
            <a:r>
              <a:rPr lang="en-US" dirty="0"/>
              <a:t>Enables multiple users to share a single virtual machine, optimized for AVD.</a:t>
            </a:r>
          </a:p>
          <a:p>
            <a:r>
              <a:rPr lang="en-US" b="1" dirty="0"/>
              <a:t>Windows 10 Enterprise and Windows 11 Enterprise</a:t>
            </a:r>
            <a:endParaRPr lang="en-US" dirty="0"/>
          </a:p>
          <a:p>
            <a:pPr marL="742950" lvl="1" indent="-285750">
              <a:buFont typeface="Arial" panose="020B0604020202020204" pitchFamily="34" charset="0"/>
              <a:buChar char="•"/>
            </a:pPr>
            <a:r>
              <a:rPr lang="en-US" dirty="0"/>
              <a:t>Single-user desktops, commonly used for personalized virtual desktops.</a:t>
            </a:r>
          </a:p>
          <a:p>
            <a:r>
              <a:rPr lang="en-US" b="1" dirty="0"/>
              <a:t>Windows Server 2012 R2 and Later</a:t>
            </a:r>
            <a:endParaRPr lang="en-US" dirty="0"/>
          </a:p>
          <a:p>
            <a:pPr marL="742950" lvl="1" indent="-285750">
              <a:buFont typeface="Arial" panose="020B0604020202020204" pitchFamily="34" charset="0"/>
              <a:buChar char="•"/>
            </a:pPr>
            <a:r>
              <a:rPr lang="en-US" dirty="0"/>
              <a:t>Supports multi-user sessions; ideal for server-based applications.</a:t>
            </a:r>
          </a:p>
          <a:p>
            <a:r>
              <a:rPr lang="en-US" b="1" dirty="0"/>
              <a:t>Linux Distributions (Limited Support)</a:t>
            </a:r>
            <a:endParaRPr lang="en-US" dirty="0"/>
          </a:p>
          <a:p>
            <a:pPr marL="742950" lvl="1" indent="-285750">
              <a:buFont typeface="Arial" panose="020B0604020202020204" pitchFamily="34" charset="0"/>
              <a:buChar char="•"/>
            </a:pPr>
            <a:r>
              <a:rPr lang="en-US" dirty="0"/>
              <a:t>AVD provides limited support for specific Linux distributions for specialized workloads.</a:t>
            </a:r>
          </a:p>
          <a:p>
            <a:endParaRPr lang="en-US" dirty="0"/>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a:p>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a:p>
            <a:endParaRPr lang="en-US" dirty="0"/>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a:p>
            <a:endParaRPr lang="en-US" dirty="0"/>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a:p>
            <a:endParaRPr lang="en-US" dirty="0"/>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p:txBody>
          <a:bodyPr/>
          <a:lstStyle/>
          <a:p>
            <a:r>
              <a:rPr lang="en-US" sz="2000" b="1" dirty="0"/>
              <a:t>R. Antoine Victor</a:t>
            </a:r>
          </a:p>
          <a:p>
            <a:endParaRPr lang="en-US" b="1" dirty="0"/>
          </a:p>
          <a:p>
            <a:r>
              <a:rPr lang="en-US" b="1" dirty="0"/>
              <a:t>Over 20 Years in IT</a:t>
            </a:r>
          </a:p>
          <a:p>
            <a:pPr lvl="1"/>
            <a:r>
              <a:rPr lang="en-US" dirty="0"/>
              <a:t>Specialized in AI, Agile, CI/CD, DevOps, and Microsoft Technologies</a:t>
            </a:r>
          </a:p>
          <a:p>
            <a:r>
              <a:rPr lang="en-US" b="1" dirty="0"/>
              <a:t>ProDataMan Founder and Principal</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a:p>
            <a:endParaRPr lang="en-US" dirty="0"/>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a:p>
            <a:endParaRPr lang="en-US" dirty="0"/>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b="1" dirty="0"/>
              <a:t>Key Tools in Generative AI: GPT, DALL·E, and Codex</a:t>
            </a:r>
            <a:endParaRPr b="1"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b="1" dirty="0"/>
              <a:t>Demo: </a:t>
            </a:r>
            <a:r>
              <a:rPr lang="en-US" b="1" dirty="0"/>
              <a:t>ChatGPT Process Client Data</a:t>
            </a:r>
            <a:endParaRPr b="1"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pic>
        <p:nvPicPr>
          <p:cNvPr id="5" name="Picture 4">
            <a:extLst>
              <a:ext uri="{FF2B5EF4-FFF2-40B4-BE49-F238E27FC236}">
                <a16:creationId xmlns:a16="http://schemas.microsoft.com/office/drawing/2014/main" id="{98146A0D-B3E6-6E29-53FE-AE8A826EF3D0}"/>
              </a:ext>
            </a:extLst>
          </p:cNvPr>
          <p:cNvPicPr>
            <a:picLocks noChangeAspect="1"/>
          </p:cNvPicPr>
          <p:nvPr/>
        </p:nvPicPr>
        <p:blipFill>
          <a:blip r:embed="rId3"/>
          <a:stretch>
            <a:fillRect/>
          </a:stretch>
        </p:blipFill>
        <p:spPr>
          <a:xfrm>
            <a:off x="4410221" y="2410843"/>
            <a:ext cx="7033114" cy="4234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pic>
        <p:nvPicPr>
          <p:cNvPr id="5" name="Picture 4">
            <a:extLst>
              <a:ext uri="{FF2B5EF4-FFF2-40B4-BE49-F238E27FC236}">
                <a16:creationId xmlns:a16="http://schemas.microsoft.com/office/drawing/2014/main" id="{74FD924E-0379-AE46-2E8D-4D047331635F}"/>
              </a:ext>
            </a:extLst>
          </p:cNvPr>
          <p:cNvPicPr>
            <a:picLocks noChangeAspect="1"/>
          </p:cNvPicPr>
          <p:nvPr/>
        </p:nvPicPr>
        <p:blipFill>
          <a:blip r:embed="rId3"/>
          <a:stretch>
            <a:fillRect/>
          </a:stretch>
        </p:blipFill>
        <p:spPr>
          <a:xfrm>
            <a:off x="4410221" y="2410843"/>
            <a:ext cx="7033114" cy="4234675"/>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0" y="1941095"/>
            <a:ext cx="5694947"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80" y="1574800"/>
            <a:ext cx="4389120" cy="4525963"/>
          </a:xfrm>
        </p:spPr>
        <p:txBody>
          <a:bodyPr>
            <a:normAutofit/>
          </a:bodyPr>
          <a:lstStyle/>
          <a:p>
            <a:endParaRPr lang="en-US"/>
          </a:p>
          <a:p>
            <a:pPr lvl="1"/>
            <a:r>
              <a:rPr lang="en-US"/>
              <a:t>Azure Cognitive Services offers pre-built APIs for computer vision, enabling you to extract insights from images and videos. You can use Azure Cognitive Services to recognize faces, objects, and text in images.</a:t>
            </a: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pPr lvl="0"/>
            <a:r>
              <a:t>Ethics in AI</a:t>
            </a:r>
          </a:p>
          <a:p>
            <a:pPr lvl="0"/>
            <a:r>
              <a:t>Cloud Security &amp; Compliance</a:t>
            </a:r>
          </a:p>
          <a:p>
            <a:pPr lvl="0"/>
            <a:r>
              <a:t>Building a Cloud-Ready Culture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45</a:t>
            </a:fld>
            <a:endParaRPr lang="en-US" dirty="0">
              <a:solidFill>
                <a:srgbClr val="D128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Ethics in AI</a:t>
            </a:r>
          </a:p>
        </p:txBody>
      </p:sp>
      <p:sp>
        <p:nvSpPr>
          <p:cNvPr id="3" name="Content Placeholder 2"/>
          <p:cNvSpPr>
            <a:spLocks noGrp="1"/>
          </p:cNvSpPr>
          <p:nvPr>
            <p:ph idx="1"/>
          </p:nvPr>
        </p:nvSpPr>
        <p:spPr/>
        <p:txBody>
          <a:bodyPr/>
          <a:lstStyle/>
          <a:p>
            <a:pPr lvl="0"/>
            <a:r>
              <a:t>Addressing bias in AI models</a:t>
            </a:r>
          </a:p>
          <a:p>
            <a:pPr lvl="1"/>
            <a:r>
              <a:t>AI models can inherit biases from the data they are trained on, which can result in unfair or unethical outcomes.</a:t>
            </a:r>
          </a:p>
          <a:p>
            <a:pPr lvl="0"/>
            <a:r>
              <a:t>Ensuring transparency and fairness</a:t>
            </a:r>
          </a:p>
          <a:p>
            <a:pPr lvl="1"/>
            <a:r>
              <a:t>AI decisions should be explainable, and fairness checks should be applied to avoid discrimination.</a:t>
            </a:r>
          </a:p>
          <a:p>
            <a:pPr lvl="0"/>
            <a:r>
              <a:t>Governance frameworks for AI use</a:t>
            </a:r>
          </a:p>
          <a:p>
            <a:pPr lvl="1"/>
            <a:r>
              <a:t>Organizations need governance structures to ensure AI is used ethically and complies with regulations.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Cloud Security &amp; Compliance</a:t>
            </a:r>
          </a:p>
        </p:txBody>
      </p:sp>
      <p:sp>
        <p:nvSpPr>
          <p:cNvPr id="3" name="Content Placeholder 2"/>
          <p:cNvSpPr>
            <a:spLocks noGrp="1"/>
          </p:cNvSpPr>
          <p:nvPr>
            <p:ph idx="1"/>
          </p:nvPr>
        </p:nvSpPr>
        <p:spPr/>
        <p:txBody>
          <a:bodyPr/>
          <a:lstStyle/>
          <a:p>
            <a:pPr lvl="0"/>
            <a:r>
              <a:t>Data encryption</a:t>
            </a:r>
          </a:p>
          <a:p>
            <a:pPr lvl="1"/>
            <a:r>
              <a:t>Data should be encrypted both at rest and in transit to protect sensitive information.</a:t>
            </a:r>
          </a:p>
          <a:p>
            <a:pPr lvl="0"/>
            <a:r>
              <a:t>Azure’s compliance certifications</a:t>
            </a:r>
          </a:p>
          <a:p>
            <a:pPr lvl="1"/>
            <a:r>
              <a:t>Azure complies with global security standards such as GDPR, HIPAA, and ISO certifications.</a:t>
            </a:r>
          </a:p>
          <a:p>
            <a:pPr lvl="0"/>
            <a:r>
              <a:t>Security best practices</a:t>
            </a:r>
          </a:p>
          <a:p>
            <a:pPr lvl="1"/>
            <a:r>
              <a:t>Use multi-factor authentication (MFA), conduct regular security audits, and encrypt data to secure cloud environments.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47</a:t>
            </a:fld>
            <a:endParaRPr lang="en-US" dirty="0">
              <a:solidFill>
                <a:srgbClr val="D1282E"/>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Building a Cloud-Ready Culture</a:t>
            </a:r>
          </a:p>
        </p:txBody>
      </p:sp>
      <p:sp>
        <p:nvSpPr>
          <p:cNvPr id="3" name="Content Placeholder 2"/>
          <p:cNvSpPr>
            <a:spLocks noGrp="1"/>
          </p:cNvSpPr>
          <p:nvPr>
            <p:ph idx="1"/>
          </p:nvPr>
        </p:nvSpPr>
        <p:spPr/>
        <p:txBody>
          <a:bodyPr/>
          <a:lstStyle/>
          <a:p>
            <a:pPr lvl="0"/>
            <a:r>
              <a:t>Fostering innovation and risk-taking</a:t>
            </a:r>
          </a:p>
          <a:p>
            <a:pPr lvl="1"/>
            <a:r>
              <a:t>Leaders should encourage experimentation with cloud technologies to fully leverage their benefits.</a:t>
            </a:r>
          </a:p>
          <a:p>
            <a:pPr lvl="0"/>
            <a:r>
              <a:t>Upskilling the workforce</a:t>
            </a:r>
          </a:p>
          <a:p>
            <a:pPr lvl="1"/>
            <a:r>
              <a:t>Employees need training to build the necessary skills to work with AI and cloud technologies.</a:t>
            </a:r>
          </a:p>
          <a:p>
            <a:pPr lvl="0"/>
            <a:r>
              <a:t>Overcoming resistance to change</a:t>
            </a:r>
          </a:p>
          <a:p>
            <a:pPr lvl="1"/>
            <a:r>
              <a:t>Communicate the benefits of cloud adoption and provide support to employees as they transition to new systems.</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Wrap-Up &amp; Key Takeaways</a:t>
            </a:r>
          </a:p>
        </p:txBody>
      </p:sp>
      <p:sp>
        <p:nvSpPr>
          <p:cNvPr id="3" name="Content Placeholder 2"/>
          <p:cNvSpPr>
            <a:spLocks noGrp="1"/>
          </p:cNvSpPr>
          <p:nvPr>
            <p:ph idx="1"/>
          </p:nvPr>
        </p:nvSpPr>
        <p:spPr/>
        <p:txBody>
          <a:bodyPr/>
          <a:lstStyle/>
          <a:p>
            <a:pPr lvl="0"/>
            <a:r>
              <a:t>Recap of the Session</a:t>
            </a:r>
          </a:p>
          <a:p>
            <a:pPr lvl="0"/>
            <a:r>
              <a:t>Call to Action: Start Your Cloud and AI Journey</a:t>
            </a:r>
          </a:p>
          <a:p>
            <a:pPr lvl="0"/>
            <a:r>
              <a:t>Q&amp;A with the Audience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49</a:t>
            </a:fld>
            <a:endParaRPr lang="en-US" dirty="0">
              <a:solidFill>
                <a:srgbClr val="D1282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50</a:t>
            </a:fld>
            <a:endParaRPr lang="en-US" dirty="0">
              <a:solidFill>
                <a:srgbClr val="D1282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marL="0" lvl="0" indent="0">
              <a:buNone/>
            </a:pPr>
            <a:r>
              <a:rPr b="1"/>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51</a:t>
            </a:fld>
            <a:endParaRPr lang="en-US" dirty="0">
              <a:solidFill>
                <a:srgbClr val="D1282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Q&amp;A with the Audience</a:t>
            </a:r>
          </a:p>
        </p:txBody>
      </p:sp>
      <p:sp>
        <p:nvSpPr>
          <p:cNvPr id="3" name="Content Placeholder 2"/>
          <p:cNvSpPr>
            <a:spLocks noGrp="1"/>
          </p:cNvSpPr>
          <p:nvPr>
            <p:ph idx="1"/>
          </p:nvPr>
        </p:nvSpPr>
        <p:spPr/>
        <p:txBody>
          <a:bodyPr/>
          <a:lstStyle/>
          <a:p>
            <a:pPr lvl="0"/>
            <a:r>
              <a:t>Open for questions</a:t>
            </a:r>
          </a:p>
          <a:p>
            <a:pPr lvl="1"/>
            <a:r>
              <a:t>Encourage participants to ask questions related to cloud computing, AI, and the demos.</a:t>
            </a:r>
          </a:p>
          <a:p>
            <a:pPr lvl="0"/>
            <a:r>
              <a:t>Clarify key points</a:t>
            </a:r>
          </a:p>
          <a:p>
            <a:pPr lvl="1"/>
            <a:r>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52</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Defining cloud computing</a:t>
            </a:r>
          </a:p>
          <a:p>
            <a:pPr lvl="1"/>
            <a:r>
              <a:rPr lang="en-US" dirty="0"/>
              <a:t>Cloud computing provides access to computing resources over the internet, enabling businesses to scale without physical infrastructure.</a:t>
            </a:r>
          </a:p>
          <a:p>
            <a:r>
              <a:rPr lang="en-US" b="1" dirty="0"/>
              <a:t>Benefits of cloud technology</a:t>
            </a:r>
          </a:p>
          <a:p>
            <a:pPr lvl="1"/>
            <a:r>
              <a:rPr lang="en-US" dirty="0"/>
              <a:t>Scalability, flexibility, cost savings, and access to a vast array of services.</a:t>
            </a:r>
          </a:p>
          <a:p>
            <a:r>
              <a:rPr lang="en-US" b="1" dirty="0"/>
              <a:t>Key components</a:t>
            </a:r>
          </a:p>
          <a:p>
            <a:pPr lvl="1"/>
            <a:r>
              <a:rPr lang="en-US" dirty="0"/>
              <a:t>Compute, storage, networking.</a:t>
            </a:r>
          </a:p>
          <a:p>
            <a:r>
              <a:rPr lang="en-US" b="1"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
        <p:nvSpPr>
          <p:cNvPr id="4" name="Title 1">
            <a:extLst>
              <a:ext uri="{FF2B5EF4-FFF2-40B4-BE49-F238E27FC236}">
                <a16:creationId xmlns:a16="http://schemas.microsoft.com/office/drawing/2014/main" id="{8732E869-BC94-3B0E-9D32-17C1422C9856}"/>
              </a:ext>
            </a:extLst>
          </p:cNvPr>
          <p:cNvSpPr txBox="1">
            <a:spLocks/>
          </p:cNvSpPr>
          <p:nvPr/>
        </p:nvSpPr>
        <p:spPr>
          <a:xfrm>
            <a:off x="762000" y="305118"/>
            <a:ext cx="8013405" cy="729784"/>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cap="all" spc="-45" baseline="0">
                <a:solidFill>
                  <a:schemeClr val="tx2"/>
                </a:solidFill>
                <a:latin typeface="+mj-lt"/>
                <a:ea typeface="+mj-ea"/>
                <a:cs typeface="+mj-cs"/>
              </a:defRPr>
            </a:lvl1pPr>
          </a:lstStyle>
          <a:p>
            <a:r>
              <a:rPr lang="en-US" dirty="0"/>
              <a:t>The Cloud Revolution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4F8717-D958-F98E-9904-617EADF9F778}"/>
              </a:ext>
            </a:extLst>
          </p:cNvPr>
          <p:cNvSpPr>
            <a:spLocks noGrp="1"/>
          </p:cNvSpPr>
          <p:nvPr>
            <p:ph type="body" idx="1"/>
          </p:nvPr>
        </p:nvSpPr>
        <p:spPr>
          <a:xfrm>
            <a:off x="609600" y="228601"/>
            <a:ext cx="10363200" cy="1066800"/>
          </a:xfrm>
        </p:spPr>
        <p:txBody>
          <a:bodyPr>
            <a:normAutofit/>
          </a:bodyPr>
          <a:lstStyle/>
          <a:p>
            <a:r>
              <a:rPr lang="en-US" sz="2700" dirty="0"/>
              <a:t>Key cloud components</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960263"/>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Cloud Computing:</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delivery of computing services over the internet, enabling faster innovation, flexible resources, and economies of scale. </a:t>
            </a:r>
          </a:p>
        </p:txBody>
      </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64" presetClass="path" presetSubtype="0" decel="100000" fill="hold" nodeType="withEffect">
                                  <p:stCondLst>
                                    <p:cond delay="0"/>
                                  </p:stCondLst>
                                  <p:childTnLst>
                                    <p:animMotion origin="layout" path="M -0.0888 0.18403 L -6.25E-7 -3.33333E-6 " pathEditMode="relative" rAng="0" ptsTypes="AA">
                                      <p:cBhvr>
                                        <p:cTn id="9" dur="750" fill="hold"/>
                                        <p:tgtEl>
                                          <p:spTgt spid="29"/>
                                        </p:tgtEl>
                                        <p:attrNameLst>
                                          <p:attrName>ppt_x</p:attrName>
                                          <p:attrName>ppt_y</p:attrName>
                                        </p:attrNameLst>
                                      </p:cBhvr>
                                      <p:rCtr x="444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a:p>
            <a:endParaRPr lang="en-US" dirty="0"/>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8</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4162</TotalTime>
  <Words>15907</Words>
  <Application>Microsoft Office PowerPoint</Application>
  <PresentationFormat>Widescreen</PresentationFormat>
  <Paragraphs>1018</Paragraphs>
  <Slides>52</Slides>
  <Notes>52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Azure and Generative AI</vt:lpstr>
      <vt:lpstr>Introduction</vt:lpstr>
      <vt:lpstr>Speaker Introduction</vt:lpstr>
      <vt:lpstr>Agenda</vt:lpstr>
      <vt:lpstr>Cloud Computing Basics</vt:lpstr>
      <vt:lpstr>PowerPoint Presentation</vt:lpstr>
      <vt:lpstr>PowerPoint Presentation</vt:lpstr>
      <vt:lpstr>Types of Cloud Deployments</vt:lpstr>
      <vt:lpstr>Private cloud</vt:lpstr>
      <vt:lpstr>Public cloud</vt:lpstr>
      <vt:lpstr>Hybrid cloud</vt:lpstr>
      <vt:lpstr>Cloud Adoption: A Leadership Perspective</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Demo: Processing Client Data Privately</vt:lpstr>
      <vt:lpstr>Computer Vision</vt:lpstr>
      <vt:lpstr>Ethics, Security, and Culture</vt:lpstr>
      <vt:lpstr>Ethics in AI</vt:lpstr>
      <vt:lpstr>Cloud Security &amp; Compliance</vt:lpstr>
      <vt:lpstr>Building a Cloud-Ready Culture</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42</cp:revision>
  <dcterms:created xsi:type="dcterms:W3CDTF">2024-10-22T18:18:18Z</dcterms:created>
  <dcterms:modified xsi:type="dcterms:W3CDTF">2024-10-29T19:18:53Z</dcterms:modified>
</cp:coreProperties>
</file>